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7" r:id="rId3"/>
    <p:sldId id="268" r:id="rId4"/>
    <p:sldId id="259" r:id="rId5"/>
    <p:sldId id="260" r:id="rId6"/>
    <p:sldId id="261" r:id="rId7"/>
    <p:sldId id="262" r:id="rId8"/>
    <p:sldId id="266" r:id="rId9"/>
    <p:sldId id="271" r:id="rId10"/>
    <p:sldId id="273" r:id="rId11"/>
    <p:sldId id="274" r:id="rId12"/>
    <p:sldId id="275" r:id="rId13"/>
    <p:sldId id="276" r:id="rId14"/>
    <p:sldId id="277" r:id="rId15"/>
    <p:sldId id="278" r:id="rId16"/>
    <p:sldId id="269" r:id="rId1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0" autoAdjust="0"/>
    <p:restoredTop sz="72348" autoAdjust="0"/>
  </p:normalViewPr>
  <p:slideViewPr>
    <p:cSldViewPr snapToGrid="0">
      <p:cViewPr varScale="1">
        <p:scale>
          <a:sx n="50" d="100"/>
          <a:sy n="50" d="100"/>
        </p:scale>
        <p:origin x="468" y="42"/>
      </p:cViewPr>
      <p:guideLst/>
    </p:cSldViewPr>
  </p:slideViewPr>
  <p:notesTextViewPr>
    <p:cViewPr>
      <p:scale>
        <a:sx n="1" d="1"/>
        <a:sy n="1" d="1"/>
      </p:scale>
      <p:origin x="0" y="0"/>
    </p:cViewPr>
  </p:notesTextViewPr>
  <p:notesViewPr>
    <p:cSldViewPr snapToGrid="0">
      <p:cViewPr varScale="1">
        <p:scale>
          <a:sx n="47" d="100"/>
          <a:sy n="47" d="100"/>
        </p:scale>
        <p:origin x="198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831" cy="495029"/>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2"/>
            <a:ext cx="2918831" cy="495029"/>
          </a:xfrm>
          <a:prstGeom prst="rect">
            <a:avLst/>
          </a:prstGeom>
        </p:spPr>
        <p:txBody>
          <a:bodyPr vert="horz" lIns="91428" tIns="45714" rIns="91428" bIns="45714" rtlCol="0"/>
          <a:lstStyle>
            <a:lvl1pPr algn="r">
              <a:defRPr sz="1200"/>
            </a:lvl1pPr>
          </a:lstStyle>
          <a:p>
            <a:fld id="{0FB33227-AC4C-4930-A48F-0FA4E890704A}" type="datetimeFigureOut">
              <a:rPr kumimoji="1" lang="ja-JP" altLang="en-US" smtClean="0"/>
              <a:t>2022/8/9</a:t>
            </a:fld>
            <a:endParaRPr kumimoji="1" lang="ja-JP" altLang="en-US"/>
          </a:p>
        </p:txBody>
      </p:sp>
      <p:sp>
        <p:nvSpPr>
          <p:cNvPr id="4" name="フッター プレースホルダー 3"/>
          <p:cNvSpPr>
            <a:spLocks noGrp="1"/>
          </p:cNvSpPr>
          <p:nvPr>
            <p:ph type="ftr" sz="quarter" idx="2"/>
          </p:nvPr>
        </p:nvSpPr>
        <p:spPr>
          <a:xfrm>
            <a:off x="2" y="9371287"/>
            <a:ext cx="2918831" cy="495028"/>
          </a:xfrm>
          <a:prstGeom prst="rect">
            <a:avLst/>
          </a:prstGeom>
        </p:spPr>
        <p:txBody>
          <a:bodyPr vert="horz" lIns="91428" tIns="45714" rIns="91428"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7"/>
            <a:ext cx="2918831" cy="495028"/>
          </a:xfrm>
          <a:prstGeom prst="rect">
            <a:avLst/>
          </a:prstGeom>
        </p:spPr>
        <p:txBody>
          <a:bodyPr vert="horz" lIns="91428" tIns="45714" rIns="91428" bIns="45714" rtlCol="0" anchor="b"/>
          <a:lstStyle>
            <a:lvl1pPr algn="r">
              <a:defRPr sz="1200"/>
            </a:lvl1pPr>
          </a:lstStyle>
          <a:p>
            <a:fld id="{557F475C-4702-4657-8A9C-B1C34A6BCE2A}" type="slidenum">
              <a:rPr kumimoji="1" lang="ja-JP" altLang="en-US" smtClean="0"/>
              <a:t>‹#›</a:t>
            </a:fld>
            <a:endParaRPr kumimoji="1" lang="ja-JP" altLang="en-US"/>
          </a:p>
        </p:txBody>
      </p:sp>
    </p:spTree>
    <p:extLst>
      <p:ext uri="{BB962C8B-B14F-4D97-AF65-F5344CB8AC3E}">
        <p14:creationId xmlns:p14="http://schemas.microsoft.com/office/powerpoint/2010/main" val="2310991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831" cy="495029"/>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2"/>
            <a:ext cx="2918831" cy="495029"/>
          </a:xfrm>
          <a:prstGeom prst="rect">
            <a:avLst/>
          </a:prstGeom>
        </p:spPr>
        <p:txBody>
          <a:bodyPr vert="horz" lIns="91428" tIns="45714" rIns="91428" bIns="45714" rtlCol="0"/>
          <a:lstStyle>
            <a:lvl1pPr algn="r">
              <a:defRPr sz="1200"/>
            </a:lvl1pPr>
          </a:lstStyle>
          <a:p>
            <a:fld id="{1AFD7126-4D8E-4370-B9A9-3A2935ADA640}" type="datetimeFigureOut">
              <a:rPr kumimoji="1" lang="ja-JP" altLang="en-US" smtClean="0"/>
              <a:t>2022/8/9</a:t>
            </a:fld>
            <a:endParaRPr kumimoji="1" lang="ja-JP" altLang="en-US"/>
          </a:p>
        </p:txBody>
      </p:sp>
      <p:sp>
        <p:nvSpPr>
          <p:cNvPr id="4" name="スライド イメージ プレースホルダー 3"/>
          <p:cNvSpPr>
            <a:spLocks noGrp="1" noRot="1" noChangeAspect="1"/>
          </p:cNvSpPr>
          <p:nvPr>
            <p:ph type="sldImg" idx="2"/>
          </p:nvPr>
        </p:nvSpPr>
        <p:spPr>
          <a:xfrm>
            <a:off x="407988" y="1231900"/>
            <a:ext cx="5919787" cy="3330575"/>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73577" y="4748166"/>
            <a:ext cx="5388610" cy="3884861"/>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7"/>
            <a:ext cx="2918831" cy="495028"/>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7"/>
            <a:ext cx="2918831" cy="495028"/>
          </a:xfrm>
          <a:prstGeom prst="rect">
            <a:avLst/>
          </a:prstGeom>
        </p:spPr>
        <p:txBody>
          <a:bodyPr vert="horz" lIns="91428" tIns="45714" rIns="91428" bIns="45714" rtlCol="0" anchor="b"/>
          <a:lstStyle>
            <a:lvl1pPr algn="r">
              <a:defRPr sz="1200"/>
            </a:lvl1pPr>
          </a:lstStyle>
          <a:p>
            <a:fld id="{D4135F2C-9A72-4AC4-979B-F71555793536}" type="slidenum">
              <a:rPr kumimoji="1" lang="ja-JP" altLang="en-US" smtClean="0"/>
              <a:t>‹#›</a:t>
            </a:fld>
            <a:endParaRPr kumimoji="1" lang="ja-JP" altLang="en-US"/>
          </a:p>
        </p:txBody>
      </p:sp>
    </p:spTree>
    <p:extLst>
      <p:ext uri="{BB962C8B-B14F-4D97-AF65-F5344CB8AC3E}">
        <p14:creationId xmlns:p14="http://schemas.microsoft.com/office/powerpoint/2010/main" val="4168624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教材では、さまざまな障害やバリアによって、社会の中に困っている人が居ることに気づいたり、それを自分たちで解決していくことができることに気づくことをねらいにしています。まずは見てわかりやすい物理的なバリアを主に取り上げます。</a:t>
            </a:r>
            <a:endParaRPr kumimoji="1" lang="en-US" altLang="ja-JP" dirty="0" smtClean="0"/>
          </a:p>
          <a:p>
            <a:r>
              <a:rPr kumimoji="1" lang="ja-JP" altLang="en-US" dirty="0" smtClean="0"/>
              <a:t>　文科省が作成した「心のバリアフリーノート」からの抜粋が多いですが、コメント等は様々な資料を参考に書いています。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a:t>
            </a:fld>
            <a:endParaRPr kumimoji="1" lang="ja-JP" altLang="en-US"/>
          </a:p>
        </p:txBody>
      </p:sp>
    </p:spTree>
    <p:extLst>
      <p:ext uri="{BB962C8B-B14F-4D97-AF65-F5344CB8AC3E}">
        <p14:creationId xmlns:p14="http://schemas.microsoft.com/office/powerpoint/2010/main" val="3306671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エレベーターがあることで、階段を使わずにのぼりおりができます。車いすを使っている人にも使いやすいように、低い位置にもボタンがあります。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10</a:t>
            </a:fld>
            <a:endParaRPr kumimoji="1" lang="ja-JP" altLang="en-US"/>
          </a:p>
        </p:txBody>
      </p:sp>
    </p:spTree>
    <p:extLst>
      <p:ext uri="{BB962C8B-B14F-4D97-AF65-F5344CB8AC3E}">
        <p14:creationId xmlns:p14="http://schemas.microsoft.com/office/powerpoint/2010/main" val="974056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ノンステップバスとは、出入り口の段差を無くして、乗り降りしやくしているバスです。（低床バス）</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11</a:t>
            </a:fld>
            <a:endParaRPr kumimoji="1" lang="ja-JP" altLang="en-US"/>
          </a:p>
        </p:txBody>
      </p:sp>
    </p:spTree>
    <p:extLst>
      <p:ext uri="{BB962C8B-B14F-4D97-AF65-F5344CB8AC3E}">
        <p14:creationId xmlns:p14="http://schemas.microsoft.com/office/powerpoint/2010/main" val="3645228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点字ブロックは、視覚障害（目が見えない、見えにくい状態）のある人が、安全に道路を歩くためのブロックです。四本線のブロックはまっすぐ進む（</a:t>
            </a:r>
            <a:r>
              <a:rPr kumimoji="1" lang="en-US" altLang="ja-JP" dirty="0" smtClean="0"/>
              <a:t>GO</a:t>
            </a:r>
            <a:r>
              <a:rPr kumimoji="1" lang="ja-JP" altLang="en-US" dirty="0" smtClean="0"/>
              <a:t>）印で、点が多いブロックは、止まる場所（</a:t>
            </a:r>
            <a:r>
              <a:rPr kumimoji="1" lang="en-US" altLang="ja-JP" dirty="0" smtClean="0"/>
              <a:t>STOP)</a:t>
            </a:r>
            <a:r>
              <a:rPr kumimoji="1" lang="ja-JP" altLang="en-US" dirty="0" smtClean="0"/>
              <a:t>を表しています。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12</a:t>
            </a:fld>
            <a:endParaRPr kumimoji="1" lang="ja-JP" altLang="en-US"/>
          </a:p>
        </p:txBody>
      </p:sp>
    </p:spTree>
    <p:extLst>
      <p:ext uri="{BB962C8B-B14F-4D97-AF65-F5344CB8AC3E}">
        <p14:creationId xmlns:p14="http://schemas.microsoft.com/office/powerpoint/2010/main" val="50929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点字の案内表示です。視覚障害（目が見えない、目が見えにくい状態）のある人が、触ることで何階行きのボタンかわかるようになっています。この絵の女性が持っている杖は、「白杖（はくじょう）」といいます。白杖で自分の前を触ることで、自分の前に、ぶつかるものが無いか、段差がないか、点字ブロックがあるかなどを確認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13</a:t>
            </a:fld>
            <a:endParaRPr kumimoji="1" lang="ja-JP" altLang="en-US"/>
          </a:p>
        </p:txBody>
      </p:sp>
    </p:spTree>
    <p:extLst>
      <p:ext uri="{BB962C8B-B14F-4D97-AF65-F5344CB8AC3E}">
        <p14:creationId xmlns:p14="http://schemas.microsoft.com/office/powerpoint/2010/main" val="2561585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多目的トイレです。いろんな人にとって使いやすいように工夫されたトイレです。車いすを使っていても入りやすいように十分な広さがあります。また手すりがあったり、水が流せるようにもなっています。他にも、赤ちゃんのおむつを替える台があったり、赤ちゃんが安全に座れる椅子があったりもします。</a:t>
            </a:r>
            <a:endParaRPr kumimoji="1" lang="en-US" altLang="ja-JP" dirty="0" smtClean="0"/>
          </a:p>
          <a:p>
            <a:r>
              <a:rPr kumimoji="1" lang="ja-JP" altLang="en-US" dirty="0" smtClean="0"/>
              <a:t>オストメイト（人工肛門を作っている人）の方にも使いやすいように、シャワー付きのトイレもあります。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14</a:t>
            </a:fld>
            <a:endParaRPr kumimoji="1" lang="ja-JP" altLang="en-US"/>
          </a:p>
        </p:txBody>
      </p:sp>
    </p:spTree>
    <p:extLst>
      <p:ext uri="{BB962C8B-B14F-4D97-AF65-F5344CB8AC3E}">
        <p14:creationId xmlns:p14="http://schemas.microsoft.com/office/powerpoint/2010/main" val="248496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電車には（バスにも）、お年寄りや、身体の不自由な人、お腹に赤ちゃんがいるお母さんや、ケガをした人などが座りやすいように、優先席があります。ペースメーカーという、心臓を正しく動かすための</a:t>
            </a:r>
            <a:r>
              <a:rPr kumimoji="1" lang="ja-JP" altLang="en-US" dirty="0" smtClean="0"/>
              <a:t>機械に、携帯</a:t>
            </a:r>
            <a:r>
              <a:rPr kumimoji="1" lang="ja-JP" altLang="en-US" dirty="0" smtClean="0"/>
              <a:t>電話</a:t>
            </a:r>
            <a:r>
              <a:rPr kumimoji="1" lang="ja-JP" altLang="en-US" dirty="0" smtClean="0"/>
              <a:t>が近づくと良く</a:t>
            </a:r>
            <a:r>
              <a:rPr kumimoji="1" lang="ja-JP" altLang="en-US" dirty="0" smtClean="0"/>
              <a:t>ないことが</a:t>
            </a:r>
            <a:r>
              <a:rPr kumimoji="1" lang="ja-JP" altLang="en-US" dirty="0" smtClean="0"/>
              <a:t>あります。アナウンスの言うことを聞いて、混雑している時は、優先席</a:t>
            </a:r>
            <a:r>
              <a:rPr kumimoji="1" lang="ja-JP" altLang="en-US" dirty="0" smtClean="0"/>
              <a:t>の近くでは携帯</a:t>
            </a:r>
            <a:r>
              <a:rPr kumimoji="1" lang="ja-JP" altLang="en-US" dirty="0" smtClean="0"/>
              <a:t>電話の電源を切るなどしましょう。</a:t>
            </a:r>
            <a:r>
              <a:rPr kumimoji="1" lang="ja-JP" altLang="en-US" dirty="0" smtClean="0"/>
              <a:t>優先席があることで、ペースメーカーを使っている人も安心して電車やバスに乗ることができます。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15</a:t>
            </a:fld>
            <a:endParaRPr kumimoji="1" lang="ja-JP" altLang="en-US"/>
          </a:p>
        </p:txBody>
      </p:sp>
    </p:spTree>
    <p:extLst>
      <p:ext uri="{BB962C8B-B14F-4D97-AF65-F5344CB8AC3E}">
        <p14:creationId xmlns:p14="http://schemas.microsoft.com/office/powerpoint/2010/main" val="910792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・自分たちの学校の中にあるバリアフリーを探しましょう。</a:t>
            </a:r>
            <a:endParaRPr kumimoji="1" lang="en-US" altLang="ja-JP" dirty="0" smtClean="0"/>
          </a:p>
          <a:p>
            <a:r>
              <a:rPr kumimoji="1" lang="ja-JP" altLang="en-US" dirty="0" smtClean="0"/>
              <a:t>・他にも、身の回りにあるバリアフリーを見つけられるかな？</a:t>
            </a:r>
            <a:endParaRPr kumimoji="1" lang="en-US" altLang="ja-JP" dirty="0" smtClean="0"/>
          </a:p>
          <a:p>
            <a:r>
              <a:rPr kumimoji="1" lang="ja-JP" altLang="en-US" dirty="0" smtClean="0"/>
              <a:t>　　例）シャンプーのボトル　　障害者用駐車場　</a:t>
            </a:r>
            <a:endParaRPr kumimoji="1" lang="en-US" altLang="ja-JP" dirty="0" smtClean="0"/>
          </a:p>
          <a:p>
            <a:endParaRPr kumimoji="1" lang="en-US" altLang="ja-JP" dirty="0" smtClean="0"/>
          </a:p>
          <a:p>
            <a:r>
              <a:rPr kumimoji="1" lang="ja-JP" altLang="en-US" dirty="0" smtClean="0"/>
              <a:t>☆この教材では見てわかりやすい物理的バリアを中心にしましたが、「こんな手助けができたらいいんじゃないか」というような、バリアフリー社会を形成する主体としての意識が芽生えることも期待したいで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16</a:t>
            </a:fld>
            <a:endParaRPr kumimoji="1" lang="ja-JP" altLang="en-US"/>
          </a:p>
        </p:txBody>
      </p:sp>
    </p:spTree>
    <p:extLst>
      <p:ext uri="{BB962C8B-B14F-4D97-AF65-F5344CB8AC3E}">
        <p14:creationId xmlns:p14="http://schemas.microsoft.com/office/powerpoint/2010/main" val="2689972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80">
              <a:defRPr/>
            </a:pPr>
            <a:r>
              <a:rPr kumimoji="1" lang="ja-JP" altLang="en-US" dirty="0" smtClean="0"/>
              <a:t>この絵の中には、どんな人がいるかな？</a:t>
            </a:r>
            <a:endParaRPr kumimoji="1" lang="en-US" altLang="ja-JP" dirty="0" smtClean="0"/>
          </a:p>
          <a:p>
            <a:pPr defTabSz="914280">
              <a:defRPr/>
            </a:pPr>
            <a:r>
              <a:rPr kumimoji="1" lang="ja-JP" altLang="en-US" dirty="0" smtClean="0"/>
              <a:t>人にはそれぞれ違いがあることがわかります。</a:t>
            </a:r>
            <a:endParaRPr kumimoji="1" lang="en-US" altLang="ja-JP" dirty="0" smtClean="0"/>
          </a:p>
          <a:p>
            <a:pPr defTabSz="914280">
              <a:defRPr/>
            </a:pPr>
            <a:r>
              <a:rPr kumimoji="1" lang="ja-JP" altLang="en-US" dirty="0" smtClean="0"/>
              <a:t>さまざまな人が生活をしていますね。</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2</a:t>
            </a:fld>
            <a:endParaRPr kumimoji="1" lang="ja-JP" altLang="en-US"/>
          </a:p>
        </p:txBody>
      </p:sp>
    </p:spTree>
    <p:extLst>
      <p:ext uri="{BB962C8B-B14F-4D97-AF65-F5344CB8AC3E}">
        <p14:creationId xmlns:p14="http://schemas.microsoft.com/office/powerpoint/2010/main" val="227893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3</a:t>
            </a:fld>
            <a:endParaRPr kumimoji="1" lang="ja-JP" altLang="en-US"/>
          </a:p>
        </p:txBody>
      </p:sp>
    </p:spTree>
    <p:extLst>
      <p:ext uri="{BB962C8B-B14F-4D97-AF65-F5344CB8AC3E}">
        <p14:creationId xmlns:p14="http://schemas.microsoft.com/office/powerpoint/2010/main" val="1580625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この人たちはどんなことに困っているのでしょう？</a:t>
            </a:r>
            <a:endParaRPr kumimoji="1" lang="en-US" altLang="ja-JP" dirty="0" smtClean="0"/>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4</a:t>
            </a:fld>
            <a:endParaRPr kumimoji="1" lang="ja-JP" altLang="en-US"/>
          </a:p>
        </p:txBody>
      </p:sp>
    </p:spTree>
    <p:extLst>
      <p:ext uri="{BB962C8B-B14F-4D97-AF65-F5344CB8AC3E}">
        <p14:creationId xmlns:p14="http://schemas.microsoft.com/office/powerpoint/2010/main" val="157634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5</a:t>
            </a:fld>
            <a:endParaRPr kumimoji="1" lang="ja-JP" altLang="en-US"/>
          </a:p>
        </p:txBody>
      </p:sp>
    </p:spTree>
    <p:extLst>
      <p:ext uri="{BB962C8B-B14F-4D97-AF65-F5344CB8AC3E}">
        <p14:creationId xmlns:p14="http://schemas.microsoft.com/office/powerpoint/2010/main" val="1351418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聞こえにくいため、音声アナウンスが聞き取れない様子を表しています。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6</a:t>
            </a:fld>
            <a:endParaRPr kumimoji="1" lang="ja-JP" altLang="en-US"/>
          </a:p>
        </p:txBody>
      </p:sp>
    </p:spTree>
    <p:extLst>
      <p:ext uri="{BB962C8B-B14F-4D97-AF65-F5344CB8AC3E}">
        <p14:creationId xmlns:p14="http://schemas.microsoft.com/office/powerpoint/2010/main" val="193397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7</a:t>
            </a:fld>
            <a:endParaRPr kumimoji="1" lang="ja-JP" altLang="en-US"/>
          </a:p>
        </p:txBody>
      </p:sp>
    </p:spTree>
    <p:extLst>
      <p:ext uri="{BB962C8B-B14F-4D97-AF65-F5344CB8AC3E}">
        <p14:creationId xmlns:p14="http://schemas.microsoft.com/office/powerpoint/2010/main" val="4283115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点字ブロックで、ホームの端がわかるようになっています。また、ホームドアがあることで、線路への転落や、電車との接触を防ぐことができます。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8</a:t>
            </a:fld>
            <a:endParaRPr kumimoji="1" lang="ja-JP" altLang="en-US"/>
          </a:p>
        </p:txBody>
      </p:sp>
    </p:spTree>
    <p:extLst>
      <p:ext uri="{BB962C8B-B14F-4D97-AF65-F5344CB8AC3E}">
        <p14:creationId xmlns:p14="http://schemas.microsoft.com/office/powerpoint/2010/main" val="252350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大人と子供で背の高さが違い、手の高さも違います。二段あることで、誰にでも使いやすい手すりになっています。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4135F2C-9A72-4AC4-979B-F71555793536}" type="slidenum">
              <a:rPr kumimoji="1" lang="ja-JP" altLang="en-US" smtClean="0"/>
              <a:t>9</a:t>
            </a:fld>
            <a:endParaRPr kumimoji="1" lang="ja-JP" altLang="en-US"/>
          </a:p>
        </p:txBody>
      </p:sp>
    </p:spTree>
    <p:extLst>
      <p:ext uri="{BB962C8B-B14F-4D97-AF65-F5344CB8AC3E}">
        <p14:creationId xmlns:p14="http://schemas.microsoft.com/office/powerpoint/2010/main" val="2394114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3693966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373771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63815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373698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140818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740653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2092658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331391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146623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57948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FC76E9-50E3-4D22-AA88-96D57FB5CE96}" type="datetimeFigureOut">
              <a:rPr kumimoji="1" lang="ja-JP" altLang="en-US" smtClean="0"/>
              <a:t>2022/8/9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352296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C76E9-50E3-4D22-AA88-96D57FB5CE96}" type="datetimeFigureOut">
              <a:rPr kumimoji="1" lang="ja-JP" altLang="en-US" smtClean="0"/>
              <a:t>2022/8/9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4B304-393E-4854-8A8A-B14711268024}" type="slidenum">
              <a:rPr kumimoji="1" lang="ja-JP" altLang="en-US" smtClean="0"/>
              <a:t>‹#›</a:t>
            </a:fld>
            <a:endParaRPr kumimoji="1" lang="ja-JP" altLang="en-US"/>
          </a:p>
        </p:txBody>
      </p:sp>
    </p:spTree>
    <p:extLst>
      <p:ext uri="{BB962C8B-B14F-4D97-AF65-F5344CB8AC3E}">
        <p14:creationId xmlns:p14="http://schemas.microsoft.com/office/powerpoint/2010/main" val="2857610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3"/>
          <a:srcRect l="249" t="608" r="-210"/>
          <a:stretch/>
        </p:blipFill>
        <p:spPr>
          <a:xfrm>
            <a:off x="9140788" y="2615162"/>
            <a:ext cx="3051212" cy="4242838"/>
          </a:xfrm>
          <a:prstGeom prst="rect">
            <a:avLst/>
          </a:prstGeom>
        </p:spPr>
      </p:pic>
      <p:sp>
        <p:nvSpPr>
          <p:cNvPr id="5" name="テキスト ボックス 4"/>
          <p:cNvSpPr txBox="1"/>
          <p:nvPr/>
        </p:nvSpPr>
        <p:spPr>
          <a:xfrm>
            <a:off x="770022" y="1184001"/>
            <a:ext cx="8370766" cy="3139321"/>
          </a:xfrm>
          <a:prstGeom prst="rect">
            <a:avLst/>
          </a:prstGeom>
          <a:noFill/>
        </p:spPr>
        <p:txBody>
          <a:bodyPr wrap="square" rtlCol="0">
            <a:spAutoFit/>
          </a:bodyPr>
          <a:lstStyle/>
          <a:p>
            <a:r>
              <a:rPr kumimoji="1"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バリアフリー</a:t>
            </a:r>
            <a:r>
              <a:rPr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について</a:t>
            </a:r>
            <a:endParaRPr lang="en-US" altLang="ja-JP"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endParaRPr kumimoji="1" lang="en-US" altLang="ja-JP" sz="66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r>
              <a:rPr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かんがえてみよう</a:t>
            </a:r>
            <a:endParaRPr kumimoji="1" lang="en-US" altLang="ja-JP"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82272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smtClean="0"/>
              <a:t>③</a:t>
            </a:r>
            <a:endParaRPr kumimoji="1" lang="ja-JP" altLang="en-US" sz="5400" dirty="0"/>
          </a:p>
        </p:txBody>
      </p:sp>
      <p:pic>
        <p:nvPicPr>
          <p:cNvPr id="4" name="図 3"/>
          <p:cNvPicPr>
            <a:picLocks noChangeAspect="1"/>
          </p:cNvPicPr>
          <p:nvPr/>
        </p:nvPicPr>
        <p:blipFill>
          <a:blip r:embed="rId3"/>
          <a:stretch>
            <a:fillRect/>
          </a:stretch>
        </p:blipFill>
        <p:spPr>
          <a:xfrm>
            <a:off x="2587532" y="1361480"/>
            <a:ext cx="6836427" cy="5448582"/>
          </a:xfrm>
          <a:prstGeom prst="rect">
            <a:avLst/>
          </a:prstGeom>
        </p:spPr>
      </p:pic>
    </p:spTree>
    <p:extLst>
      <p:ext uri="{BB962C8B-B14F-4D97-AF65-F5344CB8AC3E}">
        <p14:creationId xmlns:p14="http://schemas.microsoft.com/office/powerpoint/2010/main" val="181572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a:t>④</a:t>
            </a:r>
            <a:endParaRPr kumimoji="1" lang="ja-JP" altLang="en-US" sz="5400" dirty="0"/>
          </a:p>
        </p:txBody>
      </p:sp>
      <p:pic>
        <p:nvPicPr>
          <p:cNvPr id="2" name="図 1"/>
          <p:cNvPicPr>
            <a:picLocks noChangeAspect="1"/>
          </p:cNvPicPr>
          <p:nvPr/>
        </p:nvPicPr>
        <p:blipFill>
          <a:blip r:embed="rId3"/>
          <a:stretch>
            <a:fillRect/>
          </a:stretch>
        </p:blipFill>
        <p:spPr>
          <a:xfrm>
            <a:off x="2620122" y="1433234"/>
            <a:ext cx="6771247" cy="5424766"/>
          </a:xfrm>
          <a:prstGeom prst="rect">
            <a:avLst/>
          </a:prstGeom>
        </p:spPr>
      </p:pic>
    </p:spTree>
    <p:extLst>
      <p:ext uri="{BB962C8B-B14F-4D97-AF65-F5344CB8AC3E}">
        <p14:creationId xmlns:p14="http://schemas.microsoft.com/office/powerpoint/2010/main" val="2602440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smtClean="0"/>
              <a:t>⑤</a:t>
            </a:r>
            <a:endParaRPr kumimoji="1" lang="ja-JP" altLang="en-US" sz="5400" dirty="0"/>
          </a:p>
        </p:txBody>
      </p:sp>
      <p:pic>
        <p:nvPicPr>
          <p:cNvPr id="4" name="図 3"/>
          <p:cNvPicPr>
            <a:picLocks noChangeAspect="1"/>
          </p:cNvPicPr>
          <p:nvPr/>
        </p:nvPicPr>
        <p:blipFill>
          <a:blip r:embed="rId3"/>
          <a:stretch>
            <a:fillRect/>
          </a:stretch>
        </p:blipFill>
        <p:spPr>
          <a:xfrm>
            <a:off x="2548914" y="1433234"/>
            <a:ext cx="6913664" cy="5424766"/>
          </a:xfrm>
          <a:prstGeom prst="rect">
            <a:avLst/>
          </a:prstGeom>
        </p:spPr>
      </p:pic>
    </p:spTree>
    <p:extLst>
      <p:ext uri="{BB962C8B-B14F-4D97-AF65-F5344CB8AC3E}">
        <p14:creationId xmlns:p14="http://schemas.microsoft.com/office/powerpoint/2010/main" val="897321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a:t>⑥</a:t>
            </a:r>
            <a:endParaRPr kumimoji="1" lang="ja-JP" altLang="en-US" sz="5400" dirty="0"/>
          </a:p>
        </p:txBody>
      </p:sp>
      <p:pic>
        <p:nvPicPr>
          <p:cNvPr id="2" name="図 1"/>
          <p:cNvPicPr>
            <a:picLocks noChangeAspect="1"/>
          </p:cNvPicPr>
          <p:nvPr/>
        </p:nvPicPr>
        <p:blipFill>
          <a:blip r:embed="rId3"/>
          <a:stretch>
            <a:fillRect/>
          </a:stretch>
        </p:blipFill>
        <p:spPr>
          <a:xfrm>
            <a:off x="2594228" y="1433234"/>
            <a:ext cx="6823036" cy="5424766"/>
          </a:xfrm>
          <a:prstGeom prst="rect">
            <a:avLst/>
          </a:prstGeom>
        </p:spPr>
      </p:pic>
    </p:spTree>
    <p:extLst>
      <p:ext uri="{BB962C8B-B14F-4D97-AF65-F5344CB8AC3E}">
        <p14:creationId xmlns:p14="http://schemas.microsoft.com/office/powerpoint/2010/main" val="139877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smtClean="0"/>
              <a:t>⑦</a:t>
            </a:r>
            <a:endParaRPr kumimoji="1" lang="ja-JP" altLang="en-US" sz="5400" dirty="0"/>
          </a:p>
        </p:txBody>
      </p:sp>
      <p:pic>
        <p:nvPicPr>
          <p:cNvPr id="4" name="図 3"/>
          <p:cNvPicPr>
            <a:picLocks noChangeAspect="1"/>
          </p:cNvPicPr>
          <p:nvPr/>
        </p:nvPicPr>
        <p:blipFill>
          <a:blip r:embed="rId3"/>
          <a:stretch>
            <a:fillRect/>
          </a:stretch>
        </p:blipFill>
        <p:spPr>
          <a:xfrm>
            <a:off x="2590859" y="1378599"/>
            <a:ext cx="6829774" cy="5479401"/>
          </a:xfrm>
          <a:prstGeom prst="rect">
            <a:avLst/>
          </a:prstGeom>
        </p:spPr>
      </p:pic>
    </p:spTree>
    <p:extLst>
      <p:ext uri="{BB962C8B-B14F-4D97-AF65-F5344CB8AC3E}">
        <p14:creationId xmlns:p14="http://schemas.microsoft.com/office/powerpoint/2010/main" val="868392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a:t>⑧</a:t>
            </a:r>
            <a:endParaRPr kumimoji="1" lang="ja-JP" altLang="en-US" sz="5400" dirty="0"/>
          </a:p>
        </p:txBody>
      </p:sp>
      <p:pic>
        <p:nvPicPr>
          <p:cNvPr id="2" name="図 1"/>
          <p:cNvPicPr>
            <a:picLocks noChangeAspect="1"/>
          </p:cNvPicPr>
          <p:nvPr/>
        </p:nvPicPr>
        <p:blipFill>
          <a:blip r:embed="rId3"/>
          <a:stretch>
            <a:fillRect/>
          </a:stretch>
        </p:blipFill>
        <p:spPr>
          <a:xfrm>
            <a:off x="2603114" y="1418944"/>
            <a:ext cx="6805264" cy="5439056"/>
          </a:xfrm>
          <a:prstGeom prst="rect">
            <a:avLst/>
          </a:prstGeom>
        </p:spPr>
      </p:pic>
    </p:spTree>
    <p:extLst>
      <p:ext uri="{BB962C8B-B14F-4D97-AF65-F5344CB8AC3E}">
        <p14:creationId xmlns:p14="http://schemas.microsoft.com/office/powerpoint/2010/main" val="3925946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5433" y="718780"/>
            <a:ext cx="11165304" cy="3939540"/>
          </a:xfrm>
          <a:prstGeom prst="rect">
            <a:avLst/>
          </a:prstGeom>
          <a:noFill/>
        </p:spPr>
        <p:txBody>
          <a:bodyPr wrap="square" rtlCol="0">
            <a:spAutoFit/>
          </a:bodyPr>
          <a:lstStyle/>
          <a:p>
            <a:pPr>
              <a:lnSpc>
                <a:spcPts val="10000"/>
              </a:lnSpc>
            </a:pPr>
            <a:r>
              <a:rPr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みなさんの 学校にある、</a:t>
            </a:r>
            <a:endParaRPr lang="en-US" altLang="ja-JP"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pPr>
              <a:lnSpc>
                <a:spcPts val="10000"/>
              </a:lnSpc>
            </a:pPr>
            <a:r>
              <a:rPr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バリアフリーも</a:t>
            </a:r>
            <a:endParaRPr lang="en-US" altLang="ja-JP"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pPr>
              <a:lnSpc>
                <a:spcPts val="10000"/>
              </a:lnSpc>
            </a:pPr>
            <a:r>
              <a:rPr lang="ja-JP" altLang="en-US"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さがしてみてね。</a:t>
            </a:r>
            <a:endParaRPr lang="en-US" altLang="ja-JP" sz="6600" dirty="0" smtClean="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5131136" y="486503"/>
            <a:ext cx="1449803" cy="464553"/>
          </a:xfrm>
          <a:prstGeom prst="rect">
            <a:avLst/>
          </a:prstGeom>
          <a:noFill/>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がっこう</a:t>
            </a:r>
            <a:endParaRPr kumimoji="1" lang="ja-JP" altLang="en-US" sz="2400" dirty="0">
              <a:latin typeface="BIZ UDPゴシック" panose="020B0400000000000000" pitchFamily="50" charset="-128"/>
              <a:ea typeface="BIZ UDPゴシック" panose="020B0400000000000000" pitchFamily="50" charset="-128"/>
            </a:endParaRPr>
          </a:p>
        </p:txBody>
      </p:sp>
      <p:pic>
        <p:nvPicPr>
          <p:cNvPr id="6" name="図 5"/>
          <p:cNvPicPr>
            <a:picLocks noChangeAspect="1"/>
          </p:cNvPicPr>
          <p:nvPr/>
        </p:nvPicPr>
        <p:blipFill rotWithShape="1">
          <a:blip r:embed="rId3"/>
          <a:srcRect l="248" t="57159" r="4566" b="6054"/>
          <a:stretch/>
        </p:blipFill>
        <p:spPr>
          <a:xfrm>
            <a:off x="6601792" y="3836504"/>
            <a:ext cx="5590208" cy="3021496"/>
          </a:xfrm>
          <a:prstGeom prst="rect">
            <a:avLst/>
          </a:prstGeom>
        </p:spPr>
      </p:pic>
    </p:spTree>
    <p:extLst>
      <p:ext uri="{BB962C8B-B14F-4D97-AF65-F5344CB8AC3E}">
        <p14:creationId xmlns:p14="http://schemas.microsoft.com/office/powerpoint/2010/main" val="302466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3"/>
          <a:srcRect l="248" t="57159" r="4566" b="6054"/>
          <a:stretch/>
        </p:blipFill>
        <p:spPr>
          <a:xfrm>
            <a:off x="907805" y="715618"/>
            <a:ext cx="10113864" cy="5466522"/>
          </a:xfrm>
          <a:prstGeom prst="rect">
            <a:avLst/>
          </a:prstGeom>
        </p:spPr>
      </p:pic>
    </p:spTree>
    <p:extLst>
      <p:ext uri="{BB962C8B-B14F-4D97-AF65-F5344CB8AC3E}">
        <p14:creationId xmlns:p14="http://schemas.microsoft.com/office/powerpoint/2010/main" val="1160419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3107" y="683020"/>
            <a:ext cx="5619135" cy="1015663"/>
          </a:xfrm>
          <a:prstGeom prst="rect">
            <a:avLst/>
          </a:prstGeom>
          <a:noFill/>
        </p:spPr>
        <p:txBody>
          <a:bodyPr wrap="square" rtlCol="0">
            <a:spAutoFit/>
          </a:bodyPr>
          <a:lstStyle/>
          <a:p>
            <a:r>
              <a:rPr lang="ja-JP" altLang="en-US" sz="6000" dirty="0"/>
              <a:t>バリアフリ</a:t>
            </a:r>
            <a:r>
              <a:rPr lang="ja-JP" altLang="en-US" sz="6000" dirty="0" smtClean="0"/>
              <a:t>ー</a:t>
            </a:r>
            <a:r>
              <a:rPr kumimoji="1" lang="ja-JP" altLang="en-US" sz="6000" dirty="0" smtClean="0"/>
              <a:t>とは</a:t>
            </a:r>
            <a:endParaRPr kumimoji="1" lang="ja-JP" altLang="en-US" sz="6000" dirty="0"/>
          </a:p>
        </p:txBody>
      </p:sp>
      <p:sp>
        <p:nvSpPr>
          <p:cNvPr id="3" name="テキスト ボックス 2"/>
          <p:cNvSpPr txBox="1"/>
          <p:nvPr/>
        </p:nvSpPr>
        <p:spPr>
          <a:xfrm>
            <a:off x="0" y="2400972"/>
            <a:ext cx="7949381" cy="4580741"/>
          </a:xfrm>
          <a:prstGeom prst="rect">
            <a:avLst/>
          </a:prstGeom>
          <a:noFill/>
        </p:spPr>
        <p:txBody>
          <a:bodyPr wrap="square" rtlCol="0">
            <a:spAutoFit/>
          </a:bodyPr>
          <a:lstStyle/>
          <a:p>
            <a:pPr>
              <a:lnSpc>
                <a:spcPts val="7000"/>
              </a:lnSpc>
            </a:pPr>
            <a:r>
              <a:rPr kumimoji="1" lang="ja-JP" altLang="en-US" sz="4400" dirty="0" smtClean="0"/>
              <a:t>しょうがいの　ある人も　ない人も、小さな子も、お年よりも、</a:t>
            </a:r>
            <a:endParaRPr kumimoji="1" lang="en-US" altLang="ja-JP" sz="4400" dirty="0" smtClean="0"/>
          </a:p>
          <a:p>
            <a:pPr>
              <a:lnSpc>
                <a:spcPts val="7000"/>
              </a:lnSpc>
            </a:pPr>
            <a:r>
              <a:rPr lang="ja-JP" altLang="en-US" sz="4400" dirty="0" err="1" smtClean="0"/>
              <a:t>びょう</a:t>
            </a:r>
            <a:r>
              <a:rPr lang="ja-JP" altLang="en-US" sz="4400" dirty="0" smtClean="0"/>
              <a:t>気のある人も、ない人も、</a:t>
            </a:r>
            <a:endParaRPr lang="en-US" altLang="ja-JP" sz="4400" dirty="0" smtClean="0"/>
          </a:p>
          <a:p>
            <a:pPr>
              <a:lnSpc>
                <a:spcPts val="7000"/>
              </a:lnSpc>
            </a:pPr>
            <a:r>
              <a:rPr kumimoji="1" lang="ja-JP" altLang="en-US" sz="4400" dirty="0" smtClean="0"/>
              <a:t>みんなが、</a:t>
            </a:r>
            <a:endParaRPr kumimoji="1" lang="en-US" altLang="ja-JP" sz="4400" dirty="0" smtClean="0"/>
          </a:p>
          <a:p>
            <a:pPr>
              <a:lnSpc>
                <a:spcPts val="7000"/>
              </a:lnSpc>
            </a:pPr>
            <a:r>
              <a:rPr kumimoji="1" lang="ja-JP" altLang="en-US" sz="4400" dirty="0" smtClean="0"/>
              <a:t>生活しやすく</a:t>
            </a:r>
            <a:r>
              <a:rPr lang="ja-JP" altLang="en-US" sz="4400" dirty="0" smtClean="0"/>
              <a:t>なること</a:t>
            </a:r>
            <a:r>
              <a:rPr lang="ja-JP" altLang="en-US" sz="4400" dirty="0"/>
              <a:t>。</a:t>
            </a:r>
            <a:endParaRPr kumimoji="1" lang="ja-JP" altLang="en-US" sz="4400" dirty="0"/>
          </a:p>
        </p:txBody>
      </p:sp>
      <p:sp>
        <p:nvSpPr>
          <p:cNvPr id="7" name="テキスト ボックス 6"/>
          <p:cNvSpPr txBox="1"/>
          <p:nvPr/>
        </p:nvSpPr>
        <p:spPr>
          <a:xfrm>
            <a:off x="117987" y="4116280"/>
            <a:ext cx="7233143" cy="369332"/>
          </a:xfrm>
          <a:prstGeom prst="rect">
            <a:avLst/>
          </a:prstGeom>
          <a:noFill/>
        </p:spPr>
        <p:txBody>
          <a:bodyPr wrap="square" rtlCol="0">
            <a:spAutoFit/>
          </a:bodyPr>
          <a:lstStyle/>
          <a:p>
            <a:r>
              <a:rPr kumimoji="1" lang="ja-JP" altLang="en-US" dirty="0" smtClean="0"/>
              <a:t>　　　　　　　　　</a:t>
            </a:r>
            <a:r>
              <a:rPr lang="ja-JP" altLang="en-US" dirty="0" smtClean="0"/>
              <a:t>き　　　　　　　　　　　　ひと　　　　　　　　　　　　　　ひと</a:t>
            </a:r>
            <a:endParaRPr kumimoji="1" lang="ja-JP" altLang="en-US" dirty="0"/>
          </a:p>
        </p:txBody>
      </p:sp>
      <p:sp>
        <p:nvSpPr>
          <p:cNvPr id="6" name="テキスト ボックス 5"/>
          <p:cNvSpPr txBox="1"/>
          <p:nvPr/>
        </p:nvSpPr>
        <p:spPr>
          <a:xfrm>
            <a:off x="-82308" y="3229325"/>
            <a:ext cx="4459506" cy="369332"/>
          </a:xfrm>
          <a:prstGeom prst="rect">
            <a:avLst/>
          </a:prstGeom>
          <a:noFill/>
        </p:spPr>
        <p:txBody>
          <a:bodyPr wrap="square" rtlCol="0">
            <a:spAutoFit/>
          </a:bodyPr>
          <a:lstStyle/>
          <a:p>
            <a:r>
              <a:rPr kumimoji="1" lang="ja-JP" altLang="en-US" dirty="0" smtClean="0"/>
              <a:t>　</a:t>
            </a:r>
            <a:r>
              <a:rPr lang="ja-JP" altLang="en-US" dirty="0" smtClean="0"/>
              <a:t>ちい　　　　　　　　こ　　　　　　　　　　　とし</a:t>
            </a:r>
            <a:endParaRPr kumimoji="1" lang="ja-JP" altLang="en-US" dirty="0"/>
          </a:p>
        </p:txBody>
      </p:sp>
      <p:sp>
        <p:nvSpPr>
          <p:cNvPr id="8" name="テキスト ボックス 7"/>
          <p:cNvSpPr txBox="1"/>
          <p:nvPr/>
        </p:nvSpPr>
        <p:spPr>
          <a:xfrm>
            <a:off x="0" y="5831588"/>
            <a:ext cx="10736826" cy="369332"/>
          </a:xfrm>
          <a:prstGeom prst="rect">
            <a:avLst/>
          </a:prstGeom>
          <a:noFill/>
        </p:spPr>
        <p:txBody>
          <a:bodyPr wrap="square" rtlCol="0">
            <a:spAutoFit/>
          </a:bodyPr>
          <a:lstStyle/>
          <a:p>
            <a:r>
              <a:rPr kumimoji="1" lang="ja-JP" altLang="en-US" dirty="0" smtClean="0"/>
              <a:t>　</a:t>
            </a:r>
            <a:r>
              <a:rPr lang="ja-JP" altLang="en-US" dirty="0" smtClean="0"/>
              <a:t>せいか</a:t>
            </a:r>
            <a:r>
              <a:rPr lang="ja-JP" altLang="en-US" dirty="0"/>
              <a:t>つ</a:t>
            </a:r>
            <a:endParaRPr kumimoji="1" lang="ja-JP" altLang="en-US" dirty="0"/>
          </a:p>
        </p:txBody>
      </p:sp>
      <p:sp>
        <p:nvSpPr>
          <p:cNvPr id="5" name="テキスト ボックス 4"/>
          <p:cNvSpPr txBox="1"/>
          <p:nvPr/>
        </p:nvSpPr>
        <p:spPr>
          <a:xfrm>
            <a:off x="1188186" y="2400972"/>
            <a:ext cx="6162944" cy="369332"/>
          </a:xfrm>
          <a:prstGeom prst="rect">
            <a:avLst/>
          </a:prstGeom>
          <a:noFill/>
        </p:spPr>
        <p:txBody>
          <a:bodyPr wrap="square" rtlCol="0">
            <a:spAutoFit/>
          </a:bodyPr>
          <a:lstStyle/>
          <a:p>
            <a:r>
              <a:rPr kumimoji="1" lang="ja-JP" altLang="en-US" dirty="0" smtClean="0"/>
              <a:t>　　　　　　　　　　　　　　　　　　　　　ひと　　　　　　　　　　　　　ひと</a:t>
            </a:r>
            <a:endParaRPr kumimoji="1" lang="ja-JP" altLang="en-US" dirty="0"/>
          </a:p>
        </p:txBody>
      </p:sp>
      <p:pic>
        <p:nvPicPr>
          <p:cNvPr id="10" name="図 9"/>
          <p:cNvPicPr>
            <a:picLocks noChangeAspect="1"/>
          </p:cNvPicPr>
          <p:nvPr/>
        </p:nvPicPr>
        <p:blipFill rotWithShape="1">
          <a:blip r:embed="rId3"/>
          <a:srcRect l="248" t="57159" r="4566" b="6054"/>
          <a:stretch/>
        </p:blipFill>
        <p:spPr>
          <a:xfrm>
            <a:off x="7178942" y="4148453"/>
            <a:ext cx="5013058" cy="2709547"/>
          </a:xfrm>
          <a:prstGeom prst="rect">
            <a:avLst/>
          </a:prstGeom>
        </p:spPr>
      </p:pic>
    </p:spTree>
    <p:extLst>
      <p:ext uri="{BB962C8B-B14F-4D97-AF65-F5344CB8AC3E}">
        <p14:creationId xmlns:p14="http://schemas.microsoft.com/office/powerpoint/2010/main" val="2218589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641684" y="1458530"/>
            <a:ext cx="3513221" cy="5396814"/>
          </a:xfrm>
          <a:prstGeom prst="rect">
            <a:avLst/>
          </a:prstGeom>
        </p:spPr>
      </p:pic>
      <p:pic>
        <p:nvPicPr>
          <p:cNvPr id="4" name="図 3"/>
          <p:cNvPicPr>
            <a:picLocks noChangeAspect="1"/>
          </p:cNvPicPr>
          <p:nvPr/>
        </p:nvPicPr>
        <p:blipFill>
          <a:blip r:embed="rId4"/>
          <a:stretch>
            <a:fillRect/>
          </a:stretch>
        </p:blipFill>
        <p:spPr>
          <a:xfrm>
            <a:off x="329278" y="286456"/>
            <a:ext cx="11671651" cy="884616"/>
          </a:xfrm>
          <a:prstGeom prst="rect">
            <a:avLst/>
          </a:prstGeom>
        </p:spPr>
      </p:pic>
      <p:pic>
        <p:nvPicPr>
          <p:cNvPr id="5" name="図 4"/>
          <p:cNvPicPr>
            <a:picLocks noChangeAspect="1"/>
          </p:cNvPicPr>
          <p:nvPr/>
        </p:nvPicPr>
        <p:blipFill>
          <a:blip r:embed="rId5"/>
          <a:stretch>
            <a:fillRect/>
          </a:stretch>
        </p:blipFill>
        <p:spPr>
          <a:xfrm>
            <a:off x="5258229" y="1461186"/>
            <a:ext cx="6742700" cy="5394158"/>
          </a:xfrm>
          <a:prstGeom prst="rect">
            <a:avLst/>
          </a:prstGeom>
        </p:spPr>
      </p:pic>
    </p:spTree>
    <p:extLst>
      <p:ext uri="{BB962C8B-B14F-4D97-AF65-F5344CB8AC3E}">
        <p14:creationId xmlns:p14="http://schemas.microsoft.com/office/powerpoint/2010/main" val="406774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329278" y="142077"/>
            <a:ext cx="11671651" cy="884616"/>
          </a:xfrm>
          <a:prstGeom prst="rect">
            <a:avLst/>
          </a:prstGeom>
        </p:spPr>
      </p:pic>
      <p:pic>
        <p:nvPicPr>
          <p:cNvPr id="6" name="図 5"/>
          <p:cNvPicPr>
            <a:picLocks noChangeAspect="1"/>
          </p:cNvPicPr>
          <p:nvPr/>
        </p:nvPicPr>
        <p:blipFill>
          <a:blip r:embed="rId4"/>
          <a:stretch>
            <a:fillRect/>
          </a:stretch>
        </p:blipFill>
        <p:spPr>
          <a:xfrm>
            <a:off x="449179" y="1026693"/>
            <a:ext cx="5053262" cy="5853486"/>
          </a:xfrm>
          <a:prstGeom prst="rect">
            <a:avLst/>
          </a:prstGeom>
        </p:spPr>
      </p:pic>
      <p:pic>
        <p:nvPicPr>
          <p:cNvPr id="7" name="図 6"/>
          <p:cNvPicPr>
            <a:picLocks noChangeAspect="1"/>
          </p:cNvPicPr>
          <p:nvPr/>
        </p:nvPicPr>
        <p:blipFill>
          <a:blip r:embed="rId5"/>
          <a:stretch>
            <a:fillRect/>
          </a:stretch>
        </p:blipFill>
        <p:spPr>
          <a:xfrm>
            <a:off x="6015625" y="1689118"/>
            <a:ext cx="6176375" cy="5168882"/>
          </a:xfrm>
          <a:prstGeom prst="rect">
            <a:avLst/>
          </a:prstGeom>
        </p:spPr>
      </p:pic>
      <p:sp>
        <p:nvSpPr>
          <p:cNvPr id="8" name="正方形/長方形 7"/>
          <p:cNvSpPr/>
          <p:nvPr/>
        </p:nvSpPr>
        <p:spPr>
          <a:xfrm>
            <a:off x="6015625" y="1689118"/>
            <a:ext cx="2727322" cy="2584441"/>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16473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329278" y="142077"/>
            <a:ext cx="11671651" cy="884616"/>
          </a:xfrm>
          <a:prstGeom prst="rect">
            <a:avLst/>
          </a:prstGeom>
        </p:spPr>
      </p:pic>
      <p:pic>
        <p:nvPicPr>
          <p:cNvPr id="7" name="図 6"/>
          <p:cNvPicPr>
            <a:picLocks noChangeAspect="1"/>
          </p:cNvPicPr>
          <p:nvPr/>
        </p:nvPicPr>
        <p:blipFill>
          <a:blip r:embed="rId4"/>
          <a:stretch>
            <a:fillRect/>
          </a:stretch>
        </p:blipFill>
        <p:spPr>
          <a:xfrm>
            <a:off x="3403234" y="1138988"/>
            <a:ext cx="5523738" cy="5558589"/>
          </a:xfrm>
          <a:prstGeom prst="rect">
            <a:avLst/>
          </a:prstGeom>
        </p:spPr>
      </p:pic>
    </p:spTree>
    <p:extLst>
      <p:ext uri="{BB962C8B-B14F-4D97-AF65-F5344CB8AC3E}">
        <p14:creationId xmlns:p14="http://schemas.microsoft.com/office/powerpoint/2010/main" val="1676830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0" y="4834953"/>
            <a:ext cx="12192000" cy="2023048"/>
          </a:xfrm>
          <a:prstGeom prst="rect">
            <a:avLst/>
          </a:prstGeom>
        </p:spPr>
      </p:pic>
      <p:sp>
        <p:nvSpPr>
          <p:cNvPr id="6" name="テキスト ボックス 5"/>
          <p:cNvSpPr txBox="1"/>
          <p:nvPr/>
        </p:nvSpPr>
        <p:spPr>
          <a:xfrm>
            <a:off x="385996" y="1066800"/>
            <a:ext cx="11420007"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endParaRPr lang="en-US" altLang="ja-JP" sz="5400" dirty="0"/>
          </a:p>
          <a:p>
            <a:r>
              <a:rPr lang="ja-JP" altLang="en-US" sz="5400" dirty="0" smtClean="0"/>
              <a:t>　　　　　　　　　　　　　　　　　　　①～⑧　　</a:t>
            </a:r>
            <a:endParaRPr kumimoji="1" lang="ja-JP" altLang="en-US" sz="5400" dirty="0"/>
          </a:p>
        </p:txBody>
      </p:sp>
    </p:spTree>
    <p:extLst>
      <p:ext uri="{BB962C8B-B14F-4D97-AF65-F5344CB8AC3E}">
        <p14:creationId xmlns:p14="http://schemas.microsoft.com/office/powerpoint/2010/main" val="2112171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smtClean="0"/>
              <a:t>①</a:t>
            </a:r>
            <a:endParaRPr kumimoji="1" lang="ja-JP" altLang="en-US" sz="5400" dirty="0"/>
          </a:p>
        </p:txBody>
      </p:sp>
      <p:pic>
        <p:nvPicPr>
          <p:cNvPr id="5" name="図 4"/>
          <p:cNvPicPr>
            <a:picLocks noChangeAspect="1"/>
          </p:cNvPicPr>
          <p:nvPr/>
        </p:nvPicPr>
        <p:blipFill>
          <a:blip r:embed="rId3"/>
          <a:stretch>
            <a:fillRect/>
          </a:stretch>
        </p:blipFill>
        <p:spPr>
          <a:xfrm>
            <a:off x="2590378" y="1361480"/>
            <a:ext cx="6830735" cy="5415240"/>
          </a:xfrm>
          <a:prstGeom prst="rect">
            <a:avLst/>
          </a:prstGeom>
        </p:spPr>
      </p:pic>
    </p:spTree>
    <p:extLst>
      <p:ext uri="{BB962C8B-B14F-4D97-AF65-F5344CB8AC3E}">
        <p14:creationId xmlns:p14="http://schemas.microsoft.com/office/powerpoint/2010/main" val="3560850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5743" y="438150"/>
            <a:ext cx="1142000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5400" dirty="0" smtClean="0"/>
              <a:t>まちにある バリアフリーを さがそう　</a:t>
            </a:r>
            <a:r>
              <a:rPr lang="ja-JP" altLang="en-US" sz="5400" dirty="0"/>
              <a:t>②</a:t>
            </a:r>
            <a:endParaRPr kumimoji="1" lang="ja-JP" altLang="en-US" sz="5400" dirty="0"/>
          </a:p>
        </p:txBody>
      </p:sp>
      <p:pic>
        <p:nvPicPr>
          <p:cNvPr id="2" name="図 1"/>
          <p:cNvPicPr>
            <a:picLocks noChangeAspect="1"/>
          </p:cNvPicPr>
          <p:nvPr/>
        </p:nvPicPr>
        <p:blipFill>
          <a:blip r:embed="rId3"/>
          <a:stretch>
            <a:fillRect/>
          </a:stretch>
        </p:blipFill>
        <p:spPr>
          <a:xfrm>
            <a:off x="2631681" y="1428471"/>
            <a:ext cx="6748130" cy="5429529"/>
          </a:xfrm>
          <a:prstGeom prst="rect">
            <a:avLst/>
          </a:prstGeom>
        </p:spPr>
      </p:pic>
    </p:spTree>
    <p:extLst>
      <p:ext uri="{BB962C8B-B14F-4D97-AF65-F5344CB8AC3E}">
        <p14:creationId xmlns:p14="http://schemas.microsoft.com/office/powerpoint/2010/main" val="2925142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TotalTime>
  <Words>665</Words>
  <Application>Microsoft Office PowerPoint</Application>
  <PresentationFormat>ワイド画面</PresentationFormat>
  <Paragraphs>64</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BIZ UDPゴシック</vt:lpstr>
      <vt:lpstr>ＭＳ Ｐゴシック</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大城　徳子</dc:creator>
  <cp:lastModifiedBy>大城　徳子</cp:lastModifiedBy>
  <cp:revision>27</cp:revision>
  <cp:lastPrinted>2021-09-29T04:43:53Z</cp:lastPrinted>
  <dcterms:created xsi:type="dcterms:W3CDTF">2021-09-28T01:35:30Z</dcterms:created>
  <dcterms:modified xsi:type="dcterms:W3CDTF">2022-08-09T06:35:54Z</dcterms:modified>
</cp:coreProperties>
</file>